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08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6858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11480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spc="8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KAIROS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228600" y="10515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" y="137160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Autonomous</a:t>
            </a:r>
            <a:endParaRPr lang="en-US" sz="2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 Trading System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228600" y="2331720"/>
            <a:ext cx="3474720" cy="27432"/>
          </a:xfrm>
          <a:prstGeom prst="rect">
            <a:avLst/>
          </a:prstGeom>
          <a:solidFill>
            <a:srgbClr val="3A4560"/>
          </a:solidFill>
          <a:ln w="12700">
            <a:solidFill>
              <a:srgbClr val="3A456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28600" y="2514600"/>
            <a:ext cx="3931920" cy="713232"/>
          </a:xfrm>
          <a:prstGeom prst="rect">
            <a:avLst/>
          </a:prstGeom>
          <a:solidFill>
            <a:srgbClr val="0F1E35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11480" y="256946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0C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24/7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11480" y="288036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Operation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383280"/>
            <a:ext cx="3931920" cy="713232"/>
          </a:xfrm>
          <a:prstGeom prst="rect">
            <a:avLst/>
          </a:prstGeom>
          <a:solidFill>
            <a:srgbClr val="0F1E35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11480" y="343814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0C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411480" y="374904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 Pairs Monitored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28600" y="4251960"/>
            <a:ext cx="3931920" cy="713232"/>
          </a:xfrm>
          <a:prstGeom prst="rect">
            <a:avLst/>
          </a:prstGeom>
          <a:solidFill>
            <a:srgbClr val="0F1E35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11480" y="430682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0C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A/B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411480" y="461772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Strategy Testing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28600" y="5120640"/>
            <a:ext cx="3931920" cy="713232"/>
          </a:xfrm>
          <a:prstGeom prst="rect">
            <a:avLst/>
          </a:prstGeom>
          <a:solidFill>
            <a:srgbClr val="0F1E35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517550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0C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411480" y="54864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AI Agents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663440" y="365760"/>
            <a:ext cx="7132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Decision</a:t>
            </a:r>
            <a:endParaRPr lang="en-US" sz="3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Right Moment.</a:t>
            </a:r>
            <a:endParaRPr lang="en-US" sz="3400" dirty="0"/>
          </a:p>
        </p:txBody>
      </p:sp>
      <p:sp>
        <p:nvSpPr>
          <p:cNvPr id="21" name="Text 19"/>
          <p:cNvSpPr/>
          <p:nvPr/>
        </p:nvSpPr>
        <p:spPr>
          <a:xfrm>
            <a:off x="4663440" y="1691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Kairos is a fully autonomous, AI-powered cryptocurrency trading system that deploys specialized cognitive agents at every decision point — replacing rule-based scripts with genuine machine intelligence that learns, adapts, and explains itself in real time.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663440" y="2743200"/>
            <a:ext cx="3383280" cy="1170432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2743200"/>
            <a:ext cx="45720" cy="11704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2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0600" y="2852928"/>
            <a:ext cx="347472" cy="347472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5230368" y="28346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Intelligence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4800600" y="3218688"/>
            <a:ext cx="3154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specialized AI agents collaborate at every decision point — market analysis, coin research, entry, exit, risk, learning, and conversation.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8275320" y="2743200"/>
            <a:ext cx="3383280" cy="1170432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8" name="Shape 25"/>
          <p:cNvSpPr/>
          <p:nvPr/>
        </p:nvSpPr>
        <p:spPr>
          <a:xfrm>
            <a:off x="8275320" y="2743200"/>
            <a:ext cx="45720" cy="11704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2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480" y="2852928"/>
            <a:ext cx="347472" cy="347472"/>
          </a:xfrm>
          <a:prstGeom prst="rect">
            <a:avLst/>
          </a:prstGeom>
        </p:spPr>
      </p:pic>
      <p:sp>
        <p:nvSpPr>
          <p:cNvPr id="30" name="Text 26"/>
          <p:cNvSpPr/>
          <p:nvPr/>
        </p:nvSpPr>
        <p:spPr>
          <a:xfrm>
            <a:off x="8842248" y="28346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Strategy A/B Testing</a:t>
            </a:r>
            <a:endParaRPr lang="en-US" sz="1200" dirty="0"/>
          </a:p>
        </p:txBody>
      </p:sp>
      <p:sp>
        <p:nvSpPr>
          <p:cNvPr id="31" name="Text 27"/>
          <p:cNvSpPr/>
          <p:nvPr/>
        </p:nvSpPr>
        <p:spPr>
          <a:xfrm>
            <a:off x="8412480" y="3218688"/>
            <a:ext cx="3154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live strategies trade simultaneously with independent capital allocation, enabling real-time performance comparison and adaptive capital shifting.</a:t>
            </a:r>
            <a:endParaRPr lang="en-US" sz="1000" dirty="0"/>
          </a:p>
        </p:txBody>
      </p:sp>
      <p:sp>
        <p:nvSpPr>
          <p:cNvPr id="32" name="Shape 28"/>
          <p:cNvSpPr/>
          <p:nvPr/>
        </p:nvSpPr>
        <p:spPr>
          <a:xfrm>
            <a:off x="4663440" y="4078224"/>
            <a:ext cx="3383280" cy="1170432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33" name="Shape 29"/>
          <p:cNvSpPr/>
          <p:nvPr/>
        </p:nvSpPr>
        <p:spPr>
          <a:xfrm>
            <a:off x="4663440" y="4078224"/>
            <a:ext cx="45720" cy="11704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3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4187952"/>
            <a:ext cx="347472" cy="347472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5230368" y="4169664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Self-Learning</a:t>
            </a:r>
            <a:endParaRPr lang="en-US" sz="1200" dirty="0"/>
          </a:p>
        </p:txBody>
      </p:sp>
      <p:sp>
        <p:nvSpPr>
          <p:cNvPr id="36" name="Text 31"/>
          <p:cNvSpPr/>
          <p:nvPr/>
        </p:nvSpPr>
        <p:spPr>
          <a:xfrm>
            <a:off x="4800600" y="4553712"/>
            <a:ext cx="3154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weights, position sizing, and regime thresholds update automatically each week based on live trade outcomes — the system improves itself.</a:t>
            </a:r>
            <a:endParaRPr lang="en-US" sz="1000" dirty="0"/>
          </a:p>
        </p:txBody>
      </p:sp>
      <p:sp>
        <p:nvSpPr>
          <p:cNvPr id="37" name="Shape 32"/>
          <p:cNvSpPr/>
          <p:nvPr/>
        </p:nvSpPr>
        <p:spPr>
          <a:xfrm>
            <a:off x="8275320" y="4078224"/>
            <a:ext cx="3383280" cy="1170432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38" name="Shape 33"/>
          <p:cNvSpPr/>
          <p:nvPr/>
        </p:nvSpPr>
        <p:spPr>
          <a:xfrm>
            <a:off x="8275320" y="4078224"/>
            <a:ext cx="45720" cy="11704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3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0" y="4187952"/>
            <a:ext cx="347472" cy="347472"/>
          </a:xfrm>
          <a:prstGeom prst="rect">
            <a:avLst/>
          </a:prstGeom>
        </p:spPr>
      </p:pic>
      <p:sp>
        <p:nvSpPr>
          <p:cNvPr id="40" name="Text 34"/>
          <p:cNvSpPr/>
          <p:nvPr/>
        </p:nvSpPr>
        <p:spPr>
          <a:xfrm>
            <a:off x="8842248" y="4169664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Risk Controls</a:t>
            </a:r>
            <a:endParaRPr lang="en-US" sz="1200" dirty="0"/>
          </a:p>
        </p:txBody>
      </p:sp>
      <p:sp>
        <p:nvSpPr>
          <p:cNvPr id="41" name="Text 35"/>
          <p:cNvSpPr/>
          <p:nvPr/>
        </p:nvSpPr>
        <p:spPr>
          <a:xfrm>
            <a:off x="8412480" y="4553712"/>
            <a:ext cx="3154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Risk Management Agent with veto power. Per-trade stops, portfolio drawdown limits, soft-reduction before hard halts, and full audit trail.</a:t>
            </a:r>
            <a:endParaRPr lang="en-US" sz="1000" dirty="0"/>
          </a:p>
        </p:txBody>
      </p:sp>
      <p:sp>
        <p:nvSpPr>
          <p:cNvPr id="42" name="Shape 36"/>
          <p:cNvSpPr/>
          <p:nvPr/>
        </p:nvSpPr>
        <p:spPr>
          <a:xfrm>
            <a:off x="4663440" y="5413248"/>
            <a:ext cx="3383280" cy="1170432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43" name="Shape 37"/>
          <p:cNvSpPr/>
          <p:nvPr/>
        </p:nvSpPr>
        <p:spPr>
          <a:xfrm>
            <a:off x="4663440" y="5413248"/>
            <a:ext cx="45720" cy="11704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4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5522976"/>
            <a:ext cx="347472" cy="347472"/>
          </a:xfrm>
          <a:prstGeom prst="rect">
            <a:avLst/>
          </a:prstGeom>
        </p:spPr>
      </p:pic>
      <p:sp>
        <p:nvSpPr>
          <p:cNvPr id="45" name="Text 38"/>
          <p:cNvSpPr/>
          <p:nvPr/>
        </p:nvSpPr>
        <p:spPr>
          <a:xfrm>
            <a:off x="5230368" y="5504688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Interface</a:t>
            </a:r>
            <a:endParaRPr lang="en-US" sz="1200" dirty="0"/>
          </a:p>
        </p:txBody>
      </p:sp>
      <p:sp>
        <p:nvSpPr>
          <p:cNvPr id="46" name="Text 39"/>
          <p:cNvSpPr/>
          <p:nvPr/>
        </p:nvSpPr>
        <p:spPr>
          <a:xfrm>
            <a:off x="4800600" y="5888736"/>
            <a:ext cx="3154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system anything in plain English — why it entered a trade, what it's currently watching, what it learned this week. Full transparency.</a:t>
            </a:r>
            <a:endParaRPr lang="en-US" sz="1000" dirty="0"/>
          </a:p>
        </p:txBody>
      </p:sp>
      <p:sp>
        <p:nvSpPr>
          <p:cNvPr id="47" name="Shape 40"/>
          <p:cNvSpPr/>
          <p:nvPr/>
        </p:nvSpPr>
        <p:spPr>
          <a:xfrm>
            <a:off x="8275320" y="5413248"/>
            <a:ext cx="3383280" cy="1170432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48" name="Shape 41"/>
          <p:cNvSpPr/>
          <p:nvPr/>
        </p:nvSpPr>
        <p:spPr>
          <a:xfrm>
            <a:off x="8275320" y="5413248"/>
            <a:ext cx="45720" cy="11704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4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2480" y="5522976"/>
            <a:ext cx="347472" cy="347472"/>
          </a:xfrm>
          <a:prstGeom prst="rect">
            <a:avLst/>
          </a:prstGeom>
        </p:spPr>
      </p:pic>
      <p:sp>
        <p:nvSpPr>
          <p:cNvPr id="50" name="Text 42"/>
          <p:cNvSpPr/>
          <p:nvPr/>
        </p:nvSpPr>
        <p:spPr>
          <a:xfrm>
            <a:off x="8842248" y="5504688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Analytics</a:t>
            </a:r>
            <a:endParaRPr lang="en-US" sz="1200" dirty="0"/>
          </a:p>
        </p:txBody>
      </p:sp>
      <p:sp>
        <p:nvSpPr>
          <p:cNvPr id="51" name="Text 43"/>
          <p:cNvSpPr/>
          <p:nvPr/>
        </p:nvSpPr>
        <p:spPr>
          <a:xfrm>
            <a:off x="8412480" y="5888736"/>
            <a:ext cx="3154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 Markov Model regime detection, volatility compression signals, and probability-weighted entry decisions based on historical signal combinations.</a:t>
            </a:r>
            <a:endParaRPr lang="en-US" sz="1000" dirty="0"/>
          </a:p>
        </p:txBody>
      </p:sp>
      <p:sp>
        <p:nvSpPr>
          <p:cNvPr id="52" name="Text 44"/>
          <p:cNvSpPr/>
          <p:nvPr/>
        </p:nvSpPr>
        <p:spPr>
          <a:xfrm>
            <a:off x="4663440" y="649224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on GCP  ·  andx.ai execution  ·  BinanceUS data  ·  $1,120+ deployed capital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608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972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6152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371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6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KAIROS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651760" y="20116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Rule-Based Bot to Cognitive Trading System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651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 Architecture Improvements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82880" y="1234440"/>
            <a:ext cx="3474720" cy="2286000"/>
          </a:xfrm>
          <a:prstGeom prst="rect">
            <a:avLst/>
          </a:prstGeom>
          <a:solidFill>
            <a:srgbClr val="120808"/>
          </a:solidFill>
          <a:ln w="12700">
            <a:solidFill>
              <a:srgbClr val="4A1515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82880" y="1234440"/>
            <a:ext cx="3474720" cy="347472"/>
          </a:xfrm>
          <a:prstGeom prst="rect">
            <a:avLst/>
          </a:prstGeom>
          <a:solidFill>
            <a:srgbClr val="2A0A0A"/>
          </a:solidFill>
          <a:ln w="12700">
            <a:solidFill>
              <a:srgbClr val="2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28930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 —  FinnHub v4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1673352"/>
            <a:ext cx="32461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Single scoring function (E1–E10)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Hardcoded weights in config.py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No explanation of decisions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Reactive — acts on current signals only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Exit logic blind to market context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Manual parameter adjustments required</a:t>
            </a:r>
            <a:endParaRPr lang="en-US" sz="11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94760" y="2103120"/>
            <a:ext cx="411480" cy="411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4297680" y="1234440"/>
            <a:ext cx="3474720" cy="2286000"/>
          </a:xfrm>
          <a:prstGeom prst="rect">
            <a:avLst/>
          </a:prstGeom>
          <a:solidFill>
            <a:srgbClr val="030D08"/>
          </a:solidFill>
          <a:ln w="12700">
            <a:solidFill>
              <a:srgbClr val="0D332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297680" y="1234440"/>
            <a:ext cx="3474720" cy="347472"/>
          </a:xfrm>
          <a:prstGeom prst="rect">
            <a:avLst/>
          </a:prstGeom>
          <a:solidFill>
            <a:srgbClr val="071A10"/>
          </a:solidFill>
          <a:ln w="12700">
            <a:solidFill>
              <a:srgbClr val="071A10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434840" y="128930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 —  Kairos v1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434840" y="1673352"/>
            <a:ext cx="32461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0FF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7 specialized cognitive AI agents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All parameters in DB — self-updating weekly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Plain-English reasoning on every decision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Predictive — HMM regime forecasting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Exit agent uses full market + coin context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Fully autonomous adaptation loop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8229600" y="1188720"/>
            <a:ext cx="3749040" cy="704088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8229600" y="1188720"/>
            <a:ext cx="45720" cy="70408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8472" y="1298448"/>
            <a:ext cx="256032" cy="256032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8686800" y="12618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Self-Learning Loop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8348472" y="155448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Weights, Kelly sizing &amp; thresholds auto-update weekly from live trade outcomes.</a:t>
            </a:r>
            <a:endParaRPr lang="en-US" sz="900" dirty="0"/>
          </a:p>
        </p:txBody>
      </p:sp>
      <p:sp>
        <p:nvSpPr>
          <p:cNvPr id="21" name="Shape 17"/>
          <p:cNvSpPr/>
          <p:nvPr/>
        </p:nvSpPr>
        <p:spPr>
          <a:xfrm>
            <a:off x="8229600" y="1984248"/>
            <a:ext cx="3749040" cy="704088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8229600" y="1984248"/>
            <a:ext cx="45720" cy="70408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8472" y="2093976"/>
            <a:ext cx="256032" cy="256032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8686800" y="20574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— Candlestick Patterns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8348472" y="235000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patterns (Engulfing, Morning Star, Shooting Star) boost entries &amp; flag exits.</a:t>
            </a:r>
            <a:endParaRPr lang="en-US" sz="900" dirty="0"/>
          </a:p>
        </p:txBody>
      </p:sp>
      <p:sp>
        <p:nvSpPr>
          <p:cNvPr id="26" name="Shape 21"/>
          <p:cNvSpPr/>
          <p:nvPr/>
        </p:nvSpPr>
        <p:spPr>
          <a:xfrm>
            <a:off x="8229600" y="2779776"/>
            <a:ext cx="3749040" cy="704088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8229600" y="2779776"/>
            <a:ext cx="45720" cy="704088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8472" y="2889504"/>
            <a:ext cx="256032" cy="25603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8686800" y="285292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— Volume Anomaly</a:t>
            </a:r>
            <a:endParaRPr lang="en-US" sz="1000" dirty="0"/>
          </a:p>
        </p:txBody>
      </p:sp>
      <p:sp>
        <p:nvSpPr>
          <p:cNvPr id="30" name="Text 24"/>
          <p:cNvSpPr/>
          <p:nvPr/>
        </p:nvSpPr>
        <p:spPr>
          <a:xfrm>
            <a:off x="8348472" y="3145536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Per-coin hourly baselines detect accumulation &amp; distribution — replaces E8/E9.</a:t>
            </a:r>
            <a:endParaRPr lang="en-US" sz="900" dirty="0"/>
          </a:p>
        </p:txBody>
      </p:sp>
      <p:sp>
        <p:nvSpPr>
          <p:cNvPr id="31" name="Shape 25"/>
          <p:cNvSpPr/>
          <p:nvPr/>
        </p:nvSpPr>
        <p:spPr>
          <a:xfrm>
            <a:off x="8229600" y="3575304"/>
            <a:ext cx="3749040" cy="704088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8229600" y="3575304"/>
            <a:ext cx="45720" cy="7040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8472" y="3685032"/>
            <a:ext cx="256032" cy="256032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8686800" y="364845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— HMM Regime Detection</a:t>
            </a:r>
            <a:endParaRPr lang="en-US" sz="1000" dirty="0"/>
          </a:p>
        </p:txBody>
      </p:sp>
      <p:sp>
        <p:nvSpPr>
          <p:cNvPr id="35" name="Text 28"/>
          <p:cNvSpPr/>
          <p:nvPr/>
        </p:nvSpPr>
        <p:spPr>
          <a:xfrm>
            <a:off x="8348472" y="3941064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regime shifts 2–4 candles early. Volatility compression pre-breakout.</a:t>
            </a:r>
            <a:endParaRPr lang="en-US" sz="900" dirty="0"/>
          </a:p>
        </p:txBody>
      </p:sp>
      <p:sp>
        <p:nvSpPr>
          <p:cNvPr id="36" name="Shape 29"/>
          <p:cNvSpPr/>
          <p:nvPr/>
        </p:nvSpPr>
        <p:spPr>
          <a:xfrm>
            <a:off x="8229600" y="4370832"/>
            <a:ext cx="3749040" cy="704088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37" name="Shape 30"/>
          <p:cNvSpPr/>
          <p:nvPr/>
        </p:nvSpPr>
        <p:spPr>
          <a:xfrm>
            <a:off x="8229600" y="4370832"/>
            <a:ext cx="45720" cy="704088"/>
          </a:xfrm>
          <a:prstGeom prst="rect">
            <a:avLst/>
          </a:prstGeom>
          <a:solidFill>
            <a:srgbClr val="8B9BB4"/>
          </a:solidFill>
          <a:ln w="12700">
            <a:solidFill>
              <a:srgbClr val="8B9BB4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8472" y="4480560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8686800" y="444398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6 — Coin Fingerprinting</a:t>
            </a:r>
            <a:endParaRPr lang="en-US" sz="1000" dirty="0"/>
          </a:p>
        </p:txBody>
      </p:sp>
      <p:sp>
        <p:nvSpPr>
          <p:cNvPr id="40" name="Text 32"/>
          <p:cNvSpPr/>
          <p:nvPr/>
        </p:nvSpPr>
        <p:spPr>
          <a:xfrm>
            <a:off x="8348472" y="4736592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Per-coin profiles: hold times, RSI reliability, best hours, pump classifier.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8229600" y="5166360"/>
            <a:ext cx="3749040" cy="704088"/>
          </a:xfrm>
          <a:prstGeom prst="rect">
            <a:avLst/>
          </a:prstGeom>
          <a:solidFill>
            <a:srgbClr val="0D1117"/>
          </a:solidFill>
          <a:ln w="12700">
            <a:solidFill>
              <a:srgbClr val="3A456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42" name="Shape 34"/>
          <p:cNvSpPr/>
          <p:nvPr/>
        </p:nvSpPr>
        <p:spPr>
          <a:xfrm>
            <a:off x="8229600" y="5166360"/>
            <a:ext cx="45720" cy="70408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4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48472" y="5276088"/>
            <a:ext cx="256032" cy="256032"/>
          </a:xfrm>
          <a:prstGeom prst="rect">
            <a:avLst/>
          </a:prstGeom>
        </p:spPr>
      </p:pic>
      <p:sp>
        <p:nvSpPr>
          <p:cNvPr id="44" name="Text 35"/>
          <p:cNvSpPr/>
          <p:nvPr/>
        </p:nvSpPr>
        <p:spPr>
          <a:xfrm>
            <a:off x="8686800" y="523951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7-Agent Cognitive Architecture</a:t>
            </a:r>
            <a:endParaRPr lang="en-US" sz="1000" dirty="0"/>
          </a:p>
        </p:txBody>
      </p:sp>
      <p:sp>
        <p:nvSpPr>
          <p:cNvPr id="45" name="Text 36"/>
          <p:cNvSpPr/>
          <p:nvPr/>
        </p:nvSpPr>
        <p:spPr>
          <a:xfrm>
            <a:off x="8348472" y="553212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B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MIA · CRA · EDA · RMA · EOA · LAA · CIA — specialized, explainable, live.</a:t>
            </a:r>
            <a:endParaRPr lang="en-US" sz="900" dirty="0"/>
          </a:p>
        </p:txBody>
      </p:sp>
      <p:sp>
        <p:nvSpPr>
          <p:cNvPr id="46" name="Text 37"/>
          <p:cNvSpPr/>
          <p:nvPr/>
        </p:nvSpPr>
        <p:spPr>
          <a:xfrm>
            <a:off x="182880" y="370332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Decision Flow — Every 15-Minute Tick</a:t>
            </a:r>
            <a:endParaRPr lang="en-US" sz="1100" dirty="0"/>
          </a:p>
        </p:txBody>
      </p:sp>
      <p:sp>
        <p:nvSpPr>
          <p:cNvPr id="47" name="Shape 38"/>
          <p:cNvSpPr/>
          <p:nvPr/>
        </p:nvSpPr>
        <p:spPr>
          <a:xfrm>
            <a:off x="182880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48" name="Shape 39"/>
          <p:cNvSpPr/>
          <p:nvPr/>
        </p:nvSpPr>
        <p:spPr>
          <a:xfrm>
            <a:off x="182880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9" name="Text 40"/>
          <p:cNvSpPr/>
          <p:nvPr/>
        </p:nvSpPr>
        <p:spPr>
          <a:xfrm>
            <a:off x="182880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MIA</a:t>
            </a:r>
            <a:endParaRPr lang="en-US" sz="1000" dirty="0"/>
          </a:p>
        </p:txBody>
      </p:sp>
      <p:sp>
        <p:nvSpPr>
          <p:cNvPr id="50" name="Text 41"/>
          <p:cNvSpPr/>
          <p:nvPr/>
        </p:nvSpPr>
        <p:spPr>
          <a:xfrm>
            <a:off x="182880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</a:t>
            </a:r>
            <a:endParaRPr lang="en-US" sz="850" dirty="0"/>
          </a:p>
        </p:txBody>
      </p:sp>
      <p:sp>
        <p:nvSpPr>
          <p:cNvPr id="51" name="Shape 42"/>
          <p:cNvSpPr/>
          <p:nvPr/>
        </p:nvSpPr>
        <p:spPr>
          <a:xfrm>
            <a:off x="1143000" y="4398264"/>
            <a:ext cx="54864" cy="0"/>
          </a:xfrm>
          <a:prstGeom prst="line">
            <a:avLst/>
          </a:prstGeom>
          <a:noFill/>
          <a:ln w="19050">
            <a:solidFill>
              <a:srgbClr val="3A4560"/>
            </a:solidFill>
            <a:prstDash val="solid"/>
          </a:ln>
        </p:spPr>
      </p:sp>
      <p:sp>
        <p:nvSpPr>
          <p:cNvPr id="52" name="Shape 43"/>
          <p:cNvSpPr/>
          <p:nvPr/>
        </p:nvSpPr>
        <p:spPr>
          <a:xfrm>
            <a:off x="1197864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C9A227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3" name="Shape 44"/>
          <p:cNvSpPr/>
          <p:nvPr/>
        </p:nvSpPr>
        <p:spPr>
          <a:xfrm>
            <a:off x="1197864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54" name="Text 45"/>
          <p:cNvSpPr/>
          <p:nvPr/>
        </p:nvSpPr>
        <p:spPr>
          <a:xfrm>
            <a:off x="1197864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</a:t>
            </a:r>
            <a:endParaRPr lang="en-US" sz="1000" dirty="0"/>
          </a:p>
        </p:txBody>
      </p:sp>
      <p:sp>
        <p:nvSpPr>
          <p:cNvPr id="55" name="Text 46"/>
          <p:cNvSpPr/>
          <p:nvPr/>
        </p:nvSpPr>
        <p:spPr>
          <a:xfrm>
            <a:off x="1197864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850" dirty="0"/>
          </a:p>
        </p:txBody>
      </p:sp>
      <p:sp>
        <p:nvSpPr>
          <p:cNvPr id="56" name="Shape 47"/>
          <p:cNvSpPr/>
          <p:nvPr/>
        </p:nvSpPr>
        <p:spPr>
          <a:xfrm>
            <a:off x="2157984" y="4398264"/>
            <a:ext cx="54864" cy="0"/>
          </a:xfrm>
          <a:prstGeom prst="line">
            <a:avLst/>
          </a:prstGeom>
          <a:noFill/>
          <a:ln w="19050">
            <a:solidFill>
              <a:srgbClr val="3A4560"/>
            </a:solidFill>
            <a:prstDash val="solid"/>
          </a:ln>
        </p:spPr>
      </p:sp>
      <p:sp>
        <p:nvSpPr>
          <p:cNvPr id="57" name="Shape 48"/>
          <p:cNvSpPr/>
          <p:nvPr/>
        </p:nvSpPr>
        <p:spPr>
          <a:xfrm>
            <a:off x="2212848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22C55E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8" name="Shape 49"/>
          <p:cNvSpPr/>
          <p:nvPr/>
        </p:nvSpPr>
        <p:spPr>
          <a:xfrm>
            <a:off x="2212848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59" name="Text 50"/>
          <p:cNvSpPr/>
          <p:nvPr/>
        </p:nvSpPr>
        <p:spPr>
          <a:xfrm>
            <a:off x="2212848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RMA</a:t>
            </a:r>
            <a:endParaRPr lang="en-US" sz="1000" dirty="0"/>
          </a:p>
        </p:txBody>
      </p:sp>
      <p:sp>
        <p:nvSpPr>
          <p:cNvPr id="60" name="Text 51"/>
          <p:cNvSpPr/>
          <p:nvPr/>
        </p:nvSpPr>
        <p:spPr>
          <a:xfrm>
            <a:off x="2212848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Mgmt</a:t>
            </a:r>
            <a:endParaRPr lang="en-US" sz="850" dirty="0"/>
          </a:p>
        </p:txBody>
      </p:sp>
      <p:sp>
        <p:nvSpPr>
          <p:cNvPr id="61" name="Shape 52"/>
          <p:cNvSpPr/>
          <p:nvPr/>
        </p:nvSpPr>
        <p:spPr>
          <a:xfrm>
            <a:off x="3172968" y="4398264"/>
            <a:ext cx="54864" cy="0"/>
          </a:xfrm>
          <a:prstGeom prst="line">
            <a:avLst/>
          </a:prstGeom>
          <a:noFill/>
          <a:ln w="19050">
            <a:solidFill>
              <a:srgbClr val="3A4560"/>
            </a:solidFill>
            <a:prstDash val="solid"/>
          </a:ln>
        </p:spPr>
      </p:sp>
      <p:sp>
        <p:nvSpPr>
          <p:cNvPr id="62" name="Shape 53"/>
          <p:cNvSpPr/>
          <p:nvPr/>
        </p:nvSpPr>
        <p:spPr>
          <a:xfrm>
            <a:off x="3227832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3" name="Shape 54"/>
          <p:cNvSpPr/>
          <p:nvPr/>
        </p:nvSpPr>
        <p:spPr>
          <a:xfrm>
            <a:off x="3227832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4" name="Text 55"/>
          <p:cNvSpPr/>
          <p:nvPr/>
        </p:nvSpPr>
        <p:spPr>
          <a:xfrm>
            <a:off x="3227832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EOA</a:t>
            </a:r>
            <a:endParaRPr lang="en-US" sz="1000" dirty="0"/>
          </a:p>
        </p:txBody>
      </p:sp>
      <p:sp>
        <p:nvSpPr>
          <p:cNvPr id="65" name="Text 56"/>
          <p:cNvSpPr/>
          <p:nvPr/>
        </p:nvSpPr>
        <p:spPr>
          <a:xfrm>
            <a:off x="3227832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Optimizer</a:t>
            </a:r>
            <a:endParaRPr lang="en-US" sz="850" dirty="0"/>
          </a:p>
        </p:txBody>
      </p:sp>
      <p:sp>
        <p:nvSpPr>
          <p:cNvPr id="66" name="Shape 57"/>
          <p:cNvSpPr/>
          <p:nvPr/>
        </p:nvSpPr>
        <p:spPr>
          <a:xfrm>
            <a:off x="4187952" y="4398264"/>
            <a:ext cx="54864" cy="0"/>
          </a:xfrm>
          <a:prstGeom prst="line">
            <a:avLst/>
          </a:prstGeom>
          <a:noFill/>
          <a:ln w="19050">
            <a:solidFill>
              <a:srgbClr val="3A4560"/>
            </a:solidFill>
            <a:prstDash val="solid"/>
          </a:ln>
        </p:spPr>
      </p:sp>
      <p:sp>
        <p:nvSpPr>
          <p:cNvPr id="67" name="Shape 58"/>
          <p:cNvSpPr/>
          <p:nvPr/>
        </p:nvSpPr>
        <p:spPr>
          <a:xfrm>
            <a:off x="4242816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F97316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8" name="Shape 59"/>
          <p:cNvSpPr/>
          <p:nvPr/>
        </p:nvSpPr>
        <p:spPr>
          <a:xfrm>
            <a:off x="4242816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69" name="Text 60"/>
          <p:cNvSpPr/>
          <p:nvPr/>
        </p:nvSpPr>
        <p:spPr>
          <a:xfrm>
            <a:off x="4242816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EDA</a:t>
            </a:r>
            <a:endParaRPr lang="en-US" sz="1000" dirty="0"/>
          </a:p>
        </p:txBody>
      </p:sp>
      <p:sp>
        <p:nvSpPr>
          <p:cNvPr id="70" name="Text 61"/>
          <p:cNvSpPr/>
          <p:nvPr/>
        </p:nvSpPr>
        <p:spPr>
          <a:xfrm>
            <a:off x="4242816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</a:t>
            </a:r>
            <a:endParaRPr lang="en-US" sz="850" dirty="0"/>
          </a:p>
        </p:txBody>
      </p:sp>
      <p:sp>
        <p:nvSpPr>
          <p:cNvPr id="71" name="Shape 62"/>
          <p:cNvSpPr/>
          <p:nvPr/>
        </p:nvSpPr>
        <p:spPr>
          <a:xfrm>
            <a:off x="5202936" y="4398264"/>
            <a:ext cx="54864" cy="0"/>
          </a:xfrm>
          <a:prstGeom prst="line">
            <a:avLst/>
          </a:prstGeom>
          <a:noFill/>
          <a:ln w="19050">
            <a:solidFill>
              <a:srgbClr val="3A4560"/>
            </a:solidFill>
            <a:prstDash val="solid"/>
          </a:ln>
        </p:spPr>
      </p:sp>
      <p:sp>
        <p:nvSpPr>
          <p:cNvPr id="72" name="Shape 63"/>
          <p:cNvSpPr/>
          <p:nvPr/>
        </p:nvSpPr>
        <p:spPr>
          <a:xfrm>
            <a:off x="5257800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0077A8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73" name="Shape 64"/>
          <p:cNvSpPr/>
          <p:nvPr/>
        </p:nvSpPr>
        <p:spPr>
          <a:xfrm>
            <a:off x="5257800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74" name="Text 65"/>
          <p:cNvSpPr/>
          <p:nvPr/>
        </p:nvSpPr>
        <p:spPr>
          <a:xfrm>
            <a:off x="5257800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LAA</a:t>
            </a:r>
            <a:endParaRPr lang="en-US" sz="1000" dirty="0"/>
          </a:p>
        </p:txBody>
      </p:sp>
      <p:sp>
        <p:nvSpPr>
          <p:cNvPr id="75" name="Text 66"/>
          <p:cNvSpPr/>
          <p:nvPr/>
        </p:nvSpPr>
        <p:spPr>
          <a:xfrm>
            <a:off x="5257800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endParaRPr lang="en-US" sz="850" dirty="0"/>
          </a:p>
        </p:txBody>
      </p:sp>
      <p:sp>
        <p:nvSpPr>
          <p:cNvPr id="76" name="Shape 67"/>
          <p:cNvSpPr/>
          <p:nvPr/>
        </p:nvSpPr>
        <p:spPr>
          <a:xfrm>
            <a:off x="6217920" y="4398264"/>
            <a:ext cx="54864" cy="0"/>
          </a:xfrm>
          <a:prstGeom prst="line">
            <a:avLst/>
          </a:prstGeom>
          <a:noFill/>
          <a:ln w="19050">
            <a:solidFill>
              <a:srgbClr val="3A4560"/>
            </a:solidFill>
            <a:prstDash val="solid"/>
          </a:ln>
        </p:spPr>
      </p:sp>
      <p:sp>
        <p:nvSpPr>
          <p:cNvPr id="77" name="Shape 68"/>
          <p:cNvSpPr/>
          <p:nvPr/>
        </p:nvSpPr>
        <p:spPr>
          <a:xfrm>
            <a:off x="6272784" y="4069080"/>
            <a:ext cx="960120" cy="658368"/>
          </a:xfrm>
          <a:prstGeom prst="rect">
            <a:avLst/>
          </a:prstGeom>
          <a:solidFill>
            <a:srgbClr val="0D1117"/>
          </a:solidFill>
          <a:ln w="12700">
            <a:solidFill>
              <a:srgbClr val="F0C84A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78" name="Shape 69"/>
          <p:cNvSpPr/>
          <p:nvPr/>
        </p:nvSpPr>
        <p:spPr>
          <a:xfrm>
            <a:off x="6272784" y="4069080"/>
            <a:ext cx="960120" cy="201168"/>
          </a:xfrm>
          <a:prstGeom prst="rect">
            <a:avLst/>
          </a:prstGeom>
          <a:solidFill>
            <a:srgbClr val="000000"/>
          </a:solidFill>
          <a:ln w="12700">
            <a:solidFill>
              <a:srgbClr val="F0C84A"/>
            </a:solidFill>
            <a:prstDash val="solid"/>
          </a:ln>
        </p:spPr>
      </p:sp>
      <p:sp>
        <p:nvSpPr>
          <p:cNvPr id="79" name="Text 70"/>
          <p:cNvSpPr/>
          <p:nvPr/>
        </p:nvSpPr>
        <p:spPr>
          <a:xfrm>
            <a:off x="6272784" y="4087368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C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CIA</a:t>
            </a:r>
            <a:endParaRPr lang="en-US" sz="1000" dirty="0"/>
          </a:p>
        </p:txBody>
      </p:sp>
      <p:sp>
        <p:nvSpPr>
          <p:cNvPr id="80" name="Text 71"/>
          <p:cNvSpPr/>
          <p:nvPr/>
        </p:nvSpPr>
        <p:spPr>
          <a:xfrm>
            <a:off x="6272784" y="4306824"/>
            <a:ext cx="960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</a:t>
            </a:r>
            <a:endParaRPr lang="en-US" sz="850" dirty="0"/>
          </a:p>
        </p:txBody>
      </p:sp>
      <p:sp>
        <p:nvSpPr>
          <p:cNvPr id="81" name="Text 72"/>
          <p:cNvSpPr/>
          <p:nvPr/>
        </p:nvSpPr>
        <p:spPr>
          <a:xfrm>
            <a:off x="182880" y="5120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Performance Metrics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5440680"/>
          <a:ext cx="7406640" cy="1325880"/>
        </p:xfrm>
        <a:graphic>
          <a:graphicData uri="http://schemas.openxmlformats.org/drawingml/2006/table">
            <a:tbl>
              <a:tblPr/>
              <a:tblGrid>
                <a:gridCol w="2560320"/>
                <a:gridCol w="2423160"/>
                <a:gridCol w="2423160"/>
              </a:tblGrid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B4D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Strategy 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C9A2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Strategy B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Win Rate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45%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38%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Profit Factor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1.5×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2.0×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Avg Win / Avg Loss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1.5×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2.0×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 Drawdown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≤ 20%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≤ 30%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Sharpe Ratio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1.0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E8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≥ 1.2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4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117"/>
                    </a:solidFill>
                  </a:tcPr>
                </a:tc>
              </a:tr>
            </a:tbl>
          </a:graphicData>
        </a:graphic>
      </p:graphicFrame>
      <p:sp>
        <p:nvSpPr>
          <p:cNvPr id="83" name="Text 73"/>
          <p:cNvSpPr/>
          <p:nvPr/>
        </p:nvSpPr>
        <p:spPr>
          <a:xfrm>
            <a:off x="182880" y="6583680"/>
            <a:ext cx="1179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A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Kairos v1  ·  Phases 0–10 implementation roadmap  ·  Live capital: $1,120+  ·  GCP / andx.ai / BinanceUS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Kairos v1 — Investor Overview</dc:title>
  <dc:subject>PptxGenJS Presentation</dc:subject>
  <dc:creator>PptxGenJS</dc:creator>
  <cp:lastModifiedBy>PptxGenJS</cp:lastModifiedBy>
  <cp:revision>1</cp:revision>
  <dcterms:created xsi:type="dcterms:W3CDTF">2026-05-23T17:19:11Z</dcterms:created>
  <dcterms:modified xsi:type="dcterms:W3CDTF">2026-05-23T17:19:11Z</dcterms:modified>
</cp:coreProperties>
</file>